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7" r:id="rId2"/>
    <p:sldId id="259" r:id="rId3"/>
    <p:sldId id="260" r:id="rId4"/>
    <p:sldId id="285" r:id="rId5"/>
    <p:sldId id="265" r:id="rId6"/>
    <p:sldId id="286" r:id="rId7"/>
    <p:sldId id="266" r:id="rId8"/>
    <p:sldId id="287" r:id="rId9"/>
    <p:sldId id="294" r:id="rId10"/>
    <p:sldId id="295" r:id="rId11"/>
    <p:sldId id="296" r:id="rId12"/>
    <p:sldId id="297" r:id="rId13"/>
    <p:sldId id="298" r:id="rId14"/>
    <p:sldId id="268" r:id="rId15"/>
    <p:sldId id="288" r:id="rId16"/>
    <p:sldId id="272" r:id="rId17"/>
    <p:sldId id="289" r:id="rId18"/>
    <p:sldId id="290" r:id="rId19"/>
    <p:sldId id="291" r:id="rId20"/>
    <p:sldId id="292" r:id="rId21"/>
    <p:sldId id="284" r:id="rId22"/>
    <p:sldId id="293" r:id="rId23"/>
    <p:sldId id="276" r:id="rId24"/>
    <p:sldId id="299" r:id="rId25"/>
    <p:sldId id="300" r:id="rId26"/>
  </p:sldIdLst>
  <p:sldSz cx="9144000" cy="5143500" type="screen16x9"/>
  <p:notesSz cx="6858000" cy="9144000"/>
  <p:embeddedFontLst>
    <p:embeddedFont>
      <p:font typeface="10X10" panose="0200030000000000000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C334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>
      <p:cViewPr varScale="1">
        <p:scale>
          <a:sx n="142" d="100"/>
          <a:sy n="142" d="100"/>
        </p:scale>
        <p:origin x="7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7005C-C997-422C-81F0-FF5F986A83E6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BFC83-1F90-404C-81B9-7D8B314A30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15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98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02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43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30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69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30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2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2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FD73-73A8-4851-8098-06823B78B1B7}" type="datetimeFigureOut">
              <a:rPr lang="ko-KR" altLang="en-US" smtClean="0"/>
              <a:pPr/>
              <a:t>2023-10-06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41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91" y="0"/>
            <a:ext cx="916323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6277" y="1212799"/>
            <a:ext cx="80906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엘리베이터 내의 상황 인식을 위한</a:t>
            </a:r>
            <a:endParaRPr lang="en-US" altLang="ko-KR" sz="40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스마트 디스플레이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864710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24694" y="2777912"/>
            <a:ext cx="2616421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지도 교수 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홍인식 교수님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팀 명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규식규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792D25-4175-F8A5-92ED-9504E553E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55102"/>
              </p:ext>
            </p:extLst>
          </p:nvPr>
        </p:nvGraphicFramePr>
        <p:xfrm>
          <a:off x="3524694" y="3902668"/>
          <a:ext cx="30243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383895179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4697794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676386630"/>
                    </a:ext>
                  </a:extLst>
                </a:gridCol>
              </a:tblGrid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20194066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윤준식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27601"/>
                  </a:ext>
                </a:extLst>
              </a:tr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20194111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최민규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팀원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997320"/>
                  </a:ext>
                </a:extLst>
              </a:tr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20204062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이인규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팀원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48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04480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707654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232923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950822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57240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419399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38846C-A28F-66E9-7CC1-97294723FD67}"/>
              </a:ext>
            </a:extLst>
          </p:cNvPr>
          <p:cNvSpPr/>
          <p:nvPr/>
        </p:nvSpPr>
        <p:spPr>
          <a:xfrm>
            <a:off x="1189672" y="2976910"/>
            <a:ext cx="1980494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실시간 내부 상황 캡쳐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C29077-7EA7-8170-F7F2-6F0E75E5FD79}"/>
              </a:ext>
            </a:extLst>
          </p:cNvPr>
          <p:cNvSpPr/>
          <p:nvPr/>
        </p:nvSpPr>
        <p:spPr>
          <a:xfrm>
            <a:off x="3586311" y="2881932"/>
            <a:ext cx="2470764" cy="476333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</a:rPr>
              <a:t>Object Detect(</a:t>
            </a:r>
            <a:r>
              <a:rPr lang="ko-KR" altLang="en-US" sz="1200" dirty="0">
                <a:solidFill>
                  <a:srgbClr val="404040"/>
                </a:solidFill>
              </a:rPr>
              <a:t>물체 인식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기술을 통해 내부 인원 수 파악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388920-B9AF-04A0-74DD-C9840DBAA0FA}"/>
              </a:ext>
            </a:extLst>
          </p:cNvPr>
          <p:cNvSpPr/>
          <p:nvPr/>
        </p:nvSpPr>
        <p:spPr>
          <a:xfrm>
            <a:off x="3771611" y="4212521"/>
            <a:ext cx="2191983" cy="301491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</a:rPr>
              <a:t>내부 인원 수 관련 정보 제공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2AC1960-5D4B-2570-0D93-4C8809188BF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47265" y="3120099"/>
            <a:ext cx="255500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7E02B3-A1FB-511A-31DC-4BF5DA5F44A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70166" y="3120098"/>
            <a:ext cx="340987" cy="2078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180274-8DBF-4B8D-BE21-0A12C081BF43}"/>
              </a:ext>
            </a:extLst>
          </p:cNvPr>
          <p:cNvCxnSpPr>
            <a:cxnSpLocks/>
          </p:cNvCxnSpPr>
          <p:nvPr/>
        </p:nvCxnSpPr>
        <p:spPr>
          <a:xfrm>
            <a:off x="5796136" y="3358265"/>
            <a:ext cx="0" cy="835725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E58B58-CEB3-5FBF-946F-ADAAE3A9F9F7}"/>
              </a:ext>
            </a:extLst>
          </p:cNvPr>
          <p:cNvSpPr/>
          <p:nvPr/>
        </p:nvSpPr>
        <p:spPr>
          <a:xfrm>
            <a:off x="4119549" y="3498550"/>
            <a:ext cx="1404288" cy="47633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</a:rPr>
              <a:t>인원이 없을 때</a:t>
            </a:r>
            <a:r>
              <a:rPr lang="en-US" altLang="ko-KR" sz="1200" dirty="0">
                <a:solidFill>
                  <a:srgbClr val="404040"/>
                </a:solidFill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</a:rPr>
              <a:t>조명 밝기를 낮춤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DFEEDA-2B9E-FFDA-9645-1DE1BD25F976}"/>
              </a:ext>
            </a:extLst>
          </p:cNvPr>
          <p:cNvCxnSpPr>
            <a:cxnSpLocks/>
            <a:stCxn id="6" idx="2"/>
            <a:endCxn id="30" idx="0"/>
          </p:cNvCxnSpPr>
          <p:nvPr/>
        </p:nvCxnSpPr>
        <p:spPr>
          <a:xfrm>
            <a:off x="4821693" y="3358265"/>
            <a:ext cx="0" cy="140285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4296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707654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232923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950822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572406"/>
            <a:ext cx="56457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419399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F2A1CB-223E-A555-F04E-09CD0A1CEF6E}"/>
              </a:ext>
            </a:extLst>
          </p:cNvPr>
          <p:cNvSpPr/>
          <p:nvPr/>
        </p:nvSpPr>
        <p:spPr>
          <a:xfrm>
            <a:off x="1388856" y="3596417"/>
            <a:ext cx="1582125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밝기를 조절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D97C5C-1709-04DF-B396-3597AEE008EC}"/>
              </a:ext>
            </a:extLst>
          </p:cNvPr>
          <p:cNvSpPr/>
          <p:nvPr/>
        </p:nvSpPr>
        <p:spPr>
          <a:xfrm>
            <a:off x="3586311" y="2881932"/>
            <a:ext cx="2470764" cy="476333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</a:rPr>
              <a:t>Object Detect(</a:t>
            </a:r>
            <a:r>
              <a:rPr lang="ko-KR" altLang="en-US" sz="1200" dirty="0">
                <a:solidFill>
                  <a:srgbClr val="404040"/>
                </a:solidFill>
              </a:rPr>
              <a:t>물체 인식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기술을 통해 내부 인원 수 파악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A7BB71-7D3E-CB27-668A-68F098B072A6}"/>
              </a:ext>
            </a:extLst>
          </p:cNvPr>
          <p:cNvSpPr/>
          <p:nvPr/>
        </p:nvSpPr>
        <p:spPr>
          <a:xfrm>
            <a:off x="4119549" y="3498550"/>
            <a:ext cx="1404288" cy="47633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</a:rPr>
              <a:t>인원이 없을 때</a:t>
            </a:r>
            <a:r>
              <a:rPr lang="en-US" altLang="ko-KR" sz="1200" dirty="0">
                <a:solidFill>
                  <a:srgbClr val="404040"/>
                </a:solidFill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</a:rPr>
              <a:t>조명 밝기를 낮춤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E6F574-A9F1-8078-693E-EE0843ADDC6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7187" y="3741683"/>
            <a:ext cx="564453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4135DDA-4E46-DA31-31FD-48AE8A401403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970981" y="3736717"/>
            <a:ext cx="1148568" cy="4966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69E2040-0824-4613-EBE5-4B7BA6BFF5F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821693" y="3358265"/>
            <a:ext cx="0" cy="140285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687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707654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232923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950822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57240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4193990"/>
            <a:ext cx="7136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37F318-E07C-60A9-5425-722F9CBD685F}"/>
              </a:ext>
            </a:extLst>
          </p:cNvPr>
          <p:cNvSpPr/>
          <p:nvPr/>
        </p:nvSpPr>
        <p:spPr>
          <a:xfrm>
            <a:off x="4030630" y="4218001"/>
            <a:ext cx="1582125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받은 정보를 정제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F45562-75C7-C6F7-AECA-FC76E71EEBD8}"/>
              </a:ext>
            </a:extLst>
          </p:cNvPr>
          <p:cNvSpPr/>
          <p:nvPr/>
        </p:nvSpPr>
        <p:spPr>
          <a:xfrm>
            <a:off x="6736494" y="4218001"/>
            <a:ext cx="1676664" cy="313466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정제된 정보 제공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6DB4D5-ED29-5EEA-A83F-1213BCC6B39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44932" y="4363267"/>
            <a:ext cx="3078996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13ECBC-CD2A-F4E6-1B41-351171E78E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612755" y="4363267"/>
            <a:ext cx="1123739" cy="11467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277A46-52F2-5164-864F-CC57C7E4479D}"/>
              </a:ext>
            </a:extLst>
          </p:cNvPr>
          <p:cNvSpPr/>
          <p:nvPr/>
        </p:nvSpPr>
        <p:spPr>
          <a:xfrm>
            <a:off x="3469388" y="2881932"/>
            <a:ext cx="2470764" cy="476333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</a:rPr>
              <a:t>Object Detect(</a:t>
            </a:r>
            <a:r>
              <a:rPr lang="ko-KR" altLang="en-US" sz="1200" dirty="0">
                <a:solidFill>
                  <a:srgbClr val="404040"/>
                </a:solidFill>
              </a:rPr>
              <a:t>물체 인식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기술을 통해 내부 인원 수 파악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86F169-9D00-0211-767B-02972948E417}"/>
              </a:ext>
            </a:extLst>
          </p:cNvPr>
          <p:cNvSpPr/>
          <p:nvPr/>
        </p:nvSpPr>
        <p:spPr>
          <a:xfrm>
            <a:off x="3707904" y="2260610"/>
            <a:ext cx="1812597" cy="47581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모든 </a:t>
            </a:r>
            <a:r>
              <a:rPr lang="ko-KR" altLang="en-US" sz="1400" dirty="0" err="1">
                <a:solidFill>
                  <a:srgbClr val="404040"/>
                </a:solidFill>
              </a:rPr>
              <a:t>센서값을</a:t>
            </a:r>
            <a:r>
              <a:rPr lang="ko-KR" altLang="en-US" sz="1400" dirty="0">
                <a:solidFill>
                  <a:srgbClr val="404040"/>
                </a:solidFill>
              </a:rPr>
              <a:t> 통해 포화도 계산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118F17-CBEB-2CC4-6D23-BBCEDD38CB39}"/>
              </a:ext>
            </a:extLst>
          </p:cNvPr>
          <p:cNvSpPr/>
          <p:nvPr/>
        </p:nvSpPr>
        <p:spPr>
          <a:xfrm>
            <a:off x="3491880" y="1707654"/>
            <a:ext cx="2401783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무게와 최대 하중 비교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861EE35-B1E8-D8F8-EF03-1A81B9FC7271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93663" y="1876931"/>
            <a:ext cx="28096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BA29383-3B26-0DDE-31F5-3E7172C35E6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520501" y="2498515"/>
            <a:ext cx="654123" cy="122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E618B2E-E38D-E0F5-B3F9-8BACE0D90E82}"/>
              </a:ext>
            </a:extLst>
          </p:cNvPr>
          <p:cNvCxnSpPr>
            <a:cxnSpLocks/>
          </p:cNvCxnSpPr>
          <p:nvPr/>
        </p:nvCxnSpPr>
        <p:spPr>
          <a:xfrm>
            <a:off x="6167900" y="1876931"/>
            <a:ext cx="0" cy="206297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12962CD-1DE1-290B-6B5A-0979CE0776C5}"/>
              </a:ext>
            </a:extLst>
          </p:cNvPr>
          <p:cNvCxnSpPr>
            <a:cxnSpLocks/>
          </p:cNvCxnSpPr>
          <p:nvPr/>
        </p:nvCxnSpPr>
        <p:spPr>
          <a:xfrm>
            <a:off x="4814968" y="3924408"/>
            <a:ext cx="1352932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4E23B3C-2459-507D-82CD-C5237AF1465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21692" y="3924408"/>
            <a:ext cx="1" cy="293593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8D2D5B0-6082-9C83-4367-EB79C2E6B6C0}"/>
              </a:ext>
            </a:extLst>
          </p:cNvPr>
          <p:cNvCxnSpPr>
            <a:cxnSpLocks/>
          </p:cNvCxnSpPr>
          <p:nvPr/>
        </p:nvCxnSpPr>
        <p:spPr>
          <a:xfrm>
            <a:off x="5940152" y="3132370"/>
            <a:ext cx="22774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891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70765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2329238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950822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572406"/>
            <a:ext cx="56457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4193990"/>
            <a:ext cx="7136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AFC9C-1BDE-F912-4E0A-EC669319D7E3}"/>
              </a:ext>
            </a:extLst>
          </p:cNvPr>
          <p:cNvSpPr/>
          <p:nvPr/>
        </p:nvSpPr>
        <p:spPr>
          <a:xfrm>
            <a:off x="1533568" y="1707654"/>
            <a:ext cx="1408532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 측정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D98049-7E9B-6ABE-35E9-5D997E1E2F4E}"/>
              </a:ext>
            </a:extLst>
          </p:cNvPr>
          <p:cNvCxnSpPr>
            <a:cxnSpLocks/>
          </p:cNvCxnSpPr>
          <p:nvPr/>
        </p:nvCxnSpPr>
        <p:spPr>
          <a:xfrm>
            <a:off x="899341" y="1876931"/>
            <a:ext cx="576315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C1056D-9753-3F2E-3605-7F4D4A7BC705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42100" y="1876931"/>
            <a:ext cx="549780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656687-4900-BFE0-8A9E-33E093748EC5}"/>
              </a:ext>
            </a:extLst>
          </p:cNvPr>
          <p:cNvSpPr/>
          <p:nvPr/>
        </p:nvSpPr>
        <p:spPr>
          <a:xfrm>
            <a:off x="1583394" y="2329238"/>
            <a:ext cx="1193049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404040"/>
                </a:solidFill>
              </a:rPr>
              <a:t>센서값</a:t>
            </a:r>
            <a:r>
              <a:rPr lang="ko-KR" altLang="en-US" sz="1400" dirty="0">
                <a:solidFill>
                  <a:srgbClr val="404040"/>
                </a:solidFill>
              </a:rPr>
              <a:t> 측정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49FCD5F-F327-416B-7DE6-A40EED97624B}"/>
              </a:ext>
            </a:extLst>
          </p:cNvPr>
          <p:cNvCxnSpPr>
            <a:cxnSpLocks/>
          </p:cNvCxnSpPr>
          <p:nvPr/>
        </p:nvCxnSpPr>
        <p:spPr>
          <a:xfrm>
            <a:off x="874495" y="2498515"/>
            <a:ext cx="601161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EFE971-E257-C391-1697-081A4311A862}"/>
              </a:ext>
            </a:extLst>
          </p:cNvPr>
          <p:cNvCxnSpPr>
            <a:cxnSpLocks/>
            <a:stCxn id="15" idx="3"/>
            <a:endCxn id="40" idx="1"/>
          </p:cNvCxnSpPr>
          <p:nvPr/>
        </p:nvCxnSpPr>
        <p:spPr>
          <a:xfrm>
            <a:off x="2776443" y="2498515"/>
            <a:ext cx="931461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0E077C-4D4D-094B-EABE-7B9623DF66C6}"/>
              </a:ext>
            </a:extLst>
          </p:cNvPr>
          <p:cNvSpPr/>
          <p:nvPr/>
        </p:nvSpPr>
        <p:spPr>
          <a:xfrm>
            <a:off x="1189672" y="2976910"/>
            <a:ext cx="1980494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실시간 내부 상황 캡쳐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86335C-CFDF-28B4-01A2-E652C99F6FAC}"/>
              </a:ext>
            </a:extLst>
          </p:cNvPr>
          <p:cNvCxnSpPr>
            <a:cxnSpLocks/>
          </p:cNvCxnSpPr>
          <p:nvPr/>
        </p:nvCxnSpPr>
        <p:spPr>
          <a:xfrm>
            <a:off x="847265" y="3120099"/>
            <a:ext cx="255500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3D684E8-8199-4462-E5AC-1EDDE0C137FD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 flipV="1">
            <a:off x="3170166" y="3120099"/>
            <a:ext cx="299222" cy="2077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75B5D9-3879-621B-0A91-7DDE50719AB4}"/>
              </a:ext>
            </a:extLst>
          </p:cNvPr>
          <p:cNvSpPr/>
          <p:nvPr/>
        </p:nvSpPr>
        <p:spPr>
          <a:xfrm>
            <a:off x="1388856" y="3596417"/>
            <a:ext cx="1582125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밝기를 조절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5C844D8-84C9-213E-3CDB-4D3F9E851F68}"/>
              </a:ext>
            </a:extLst>
          </p:cNvPr>
          <p:cNvSpPr/>
          <p:nvPr/>
        </p:nvSpPr>
        <p:spPr>
          <a:xfrm>
            <a:off x="4119549" y="3498550"/>
            <a:ext cx="1404288" cy="47633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</a:rPr>
              <a:t>인원이 없을 때</a:t>
            </a:r>
            <a:r>
              <a:rPr lang="en-US" altLang="ko-KR" sz="1200" dirty="0">
                <a:solidFill>
                  <a:srgbClr val="404040"/>
                </a:solidFill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</a:rPr>
              <a:t>조명 밝기를 낮춤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A58CA3B-8767-D738-13F9-597E5D0C2841}"/>
              </a:ext>
            </a:extLst>
          </p:cNvPr>
          <p:cNvCxnSpPr>
            <a:cxnSpLocks/>
          </p:cNvCxnSpPr>
          <p:nvPr/>
        </p:nvCxnSpPr>
        <p:spPr>
          <a:xfrm>
            <a:off x="767187" y="3741683"/>
            <a:ext cx="564453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8AECB0-E477-AADA-64AF-F1888CBAA6D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2970981" y="3736717"/>
            <a:ext cx="1148568" cy="4966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B698B5-FDC7-E561-2A18-E1F8B23D931E}"/>
              </a:ext>
            </a:extLst>
          </p:cNvPr>
          <p:cNvSpPr/>
          <p:nvPr/>
        </p:nvSpPr>
        <p:spPr>
          <a:xfrm>
            <a:off x="4030630" y="4218001"/>
            <a:ext cx="1582125" cy="29053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받은 정보를 정제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6DC4E9-2AFA-A894-2F84-1FDFC53E2FA4}"/>
              </a:ext>
            </a:extLst>
          </p:cNvPr>
          <p:cNvSpPr/>
          <p:nvPr/>
        </p:nvSpPr>
        <p:spPr>
          <a:xfrm>
            <a:off x="6736494" y="4218001"/>
            <a:ext cx="1676664" cy="313466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정제된 정보 제공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AFA362-73BE-D91B-7BB3-0F91BB68D3A1}"/>
              </a:ext>
            </a:extLst>
          </p:cNvPr>
          <p:cNvCxnSpPr>
            <a:cxnSpLocks/>
          </p:cNvCxnSpPr>
          <p:nvPr/>
        </p:nvCxnSpPr>
        <p:spPr>
          <a:xfrm>
            <a:off x="844932" y="4363267"/>
            <a:ext cx="3078996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17254EE-5AD9-41A7-802B-134EE57D6FC1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612755" y="4363267"/>
            <a:ext cx="1123739" cy="11467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DF9E0D-F173-949D-E989-9E0B311C0125}"/>
              </a:ext>
            </a:extLst>
          </p:cNvPr>
          <p:cNvSpPr/>
          <p:nvPr/>
        </p:nvSpPr>
        <p:spPr>
          <a:xfrm>
            <a:off x="3469388" y="2881932"/>
            <a:ext cx="2470764" cy="476333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</a:rPr>
              <a:t>Object Detect(</a:t>
            </a:r>
            <a:r>
              <a:rPr lang="ko-KR" altLang="en-US" sz="1200" dirty="0">
                <a:solidFill>
                  <a:srgbClr val="404040"/>
                </a:solidFill>
              </a:rPr>
              <a:t>물체 인식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기술을 통해 내부 인원 수 파악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27CF1-C4A8-B9DD-0B20-E9C2AACEEB82}"/>
              </a:ext>
            </a:extLst>
          </p:cNvPr>
          <p:cNvSpPr/>
          <p:nvPr/>
        </p:nvSpPr>
        <p:spPr>
          <a:xfrm>
            <a:off x="3707904" y="2260610"/>
            <a:ext cx="1812597" cy="47581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모든 </a:t>
            </a:r>
            <a:r>
              <a:rPr lang="ko-KR" altLang="en-US" sz="1400" dirty="0" err="1">
                <a:solidFill>
                  <a:srgbClr val="404040"/>
                </a:solidFill>
              </a:rPr>
              <a:t>센서값을</a:t>
            </a:r>
            <a:r>
              <a:rPr lang="ko-KR" altLang="en-US" sz="1400" dirty="0">
                <a:solidFill>
                  <a:srgbClr val="404040"/>
                </a:solidFill>
              </a:rPr>
              <a:t> 통해 포화도 계산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B00199-6A78-5130-0A31-5424F1FE78D7}"/>
              </a:ext>
            </a:extLst>
          </p:cNvPr>
          <p:cNvSpPr/>
          <p:nvPr/>
        </p:nvSpPr>
        <p:spPr>
          <a:xfrm>
            <a:off x="3491880" y="1707654"/>
            <a:ext cx="2401783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무게와 최대 하중 비교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70CF08-385A-14AD-37FB-B52D265B140D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893663" y="1876931"/>
            <a:ext cx="280961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AA95E2C-B1EC-065D-1C94-7EB153D91C45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520501" y="2498515"/>
            <a:ext cx="654123" cy="122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2A5CEB0-77C9-46FD-F2B7-052A92F4A1D7}"/>
              </a:ext>
            </a:extLst>
          </p:cNvPr>
          <p:cNvCxnSpPr>
            <a:cxnSpLocks/>
          </p:cNvCxnSpPr>
          <p:nvPr/>
        </p:nvCxnSpPr>
        <p:spPr>
          <a:xfrm>
            <a:off x="6167852" y="1876931"/>
            <a:ext cx="0" cy="22069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C719A9-A280-8FFE-9008-F512A89464A4}"/>
              </a:ext>
            </a:extLst>
          </p:cNvPr>
          <p:cNvCxnSpPr>
            <a:cxnSpLocks/>
          </p:cNvCxnSpPr>
          <p:nvPr/>
        </p:nvCxnSpPr>
        <p:spPr>
          <a:xfrm>
            <a:off x="4821644" y="4083918"/>
            <a:ext cx="1352932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882EF5B-B726-94B0-7770-E72AFB2158F8}"/>
              </a:ext>
            </a:extLst>
          </p:cNvPr>
          <p:cNvCxnSpPr>
            <a:cxnSpLocks/>
          </p:cNvCxnSpPr>
          <p:nvPr/>
        </p:nvCxnSpPr>
        <p:spPr>
          <a:xfrm>
            <a:off x="4828417" y="4083918"/>
            <a:ext cx="0" cy="134083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C176812-6CF2-A1E1-C96F-A4BE38B88008}"/>
              </a:ext>
            </a:extLst>
          </p:cNvPr>
          <p:cNvCxnSpPr>
            <a:cxnSpLocks/>
          </p:cNvCxnSpPr>
          <p:nvPr/>
        </p:nvCxnSpPr>
        <p:spPr>
          <a:xfrm>
            <a:off x="5940152" y="3132370"/>
            <a:ext cx="22774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500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507854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04</a:t>
            </a:r>
          </a:p>
          <a:p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7776275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9220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FC208-7B55-CBFC-34F1-F25D14A73B13}"/>
              </a:ext>
            </a:extLst>
          </p:cNvPr>
          <p:cNvSpPr txBox="1"/>
          <p:nvPr/>
        </p:nvSpPr>
        <p:spPr>
          <a:xfrm>
            <a:off x="493672" y="1334254"/>
            <a:ext cx="7964012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1.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엘리베이터의 최대 하중상태 일 때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2.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 내부의 포화도가 최대치 일 때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3.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내부에 사람이 없지만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포화도가 존재 할 때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4.</a:t>
            </a:r>
          </a:p>
        </p:txBody>
      </p:sp>
    </p:spTree>
    <p:extLst>
      <p:ext uri="{BB962C8B-B14F-4D97-AF65-F5344CB8AC3E}">
        <p14:creationId xmlns:p14="http://schemas.microsoft.com/office/powerpoint/2010/main" val="20667684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15877" y="3507854"/>
            <a:ext cx="3443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</a:p>
          <a:p>
            <a:pPr algn="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시나리오 분석</a:t>
            </a:r>
          </a:p>
        </p:txBody>
      </p:sp>
    </p:spTree>
    <p:extLst>
      <p:ext uri="{BB962C8B-B14F-4D97-AF65-F5344CB8AC3E}">
        <p14:creationId xmlns:p14="http://schemas.microsoft.com/office/powerpoint/2010/main" val="38225096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365196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1.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엘리베이터의 최대 하중상태 일 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B6E8C4-3633-0403-D42A-DEF940DC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7993"/>
            <a:ext cx="5121563" cy="396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558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428675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2.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 내부의 포화도가 최대치 일 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C7285-48F8-E910-9961-BDBB17AF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263"/>
            <a:ext cx="5121563" cy="396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76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444544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3.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내부에 사람이 없지만</a:t>
            </a:r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포화도가 존재 할 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34A75E-F298-5210-2EC6-ED335639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76"/>
            <a:ext cx="5337587" cy="41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52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707654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748690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707654"/>
            <a:ext cx="91440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51520" y="2629692"/>
            <a:ext cx="736100" cy="1337374"/>
            <a:chOff x="805539" y="2283718"/>
            <a:chExt cx="736100" cy="1337374"/>
          </a:xfrm>
        </p:grpSpPr>
        <p:sp>
          <p:nvSpPr>
            <p:cNvPr id="7" name="TextBox 6"/>
            <p:cNvSpPr txBox="1"/>
            <p:nvPr/>
          </p:nvSpPr>
          <p:spPr>
            <a:xfrm>
              <a:off x="805539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개발동기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6181" y="2283718"/>
              <a:ext cx="4748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01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728552" y="2629692"/>
            <a:ext cx="1051891" cy="1337374"/>
            <a:chOff x="765463" y="2283718"/>
            <a:chExt cx="1051891" cy="1337374"/>
          </a:xfrm>
        </p:grpSpPr>
        <p:sp>
          <p:nvSpPr>
            <p:cNvPr id="13" name="TextBox 12"/>
            <p:cNvSpPr txBox="1"/>
            <p:nvPr/>
          </p:nvSpPr>
          <p:spPr>
            <a:xfrm>
              <a:off x="765463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시스템 블록도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02" y="2283718"/>
              <a:ext cx="580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03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203950" y="2629692"/>
            <a:ext cx="736100" cy="1337374"/>
            <a:chOff x="883284" y="2283718"/>
            <a:chExt cx="736100" cy="1337374"/>
          </a:xfrm>
        </p:grpSpPr>
        <p:sp>
          <p:nvSpPr>
            <p:cNvPr id="16" name="TextBox 15"/>
            <p:cNvSpPr txBox="1"/>
            <p:nvPr/>
          </p:nvSpPr>
          <p:spPr>
            <a:xfrm>
              <a:off x="883284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시나리오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6182" y="2283718"/>
              <a:ext cx="678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04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23909" y="2629692"/>
            <a:ext cx="1051891" cy="1337374"/>
            <a:chOff x="710561" y="2283718"/>
            <a:chExt cx="1051891" cy="1337374"/>
          </a:xfrm>
        </p:grpSpPr>
        <p:sp>
          <p:nvSpPr>
            <p:cNvPr id="19" name="TextBox 18"/>
            <p:cNvSpPr txBox="1"/>
            <p:nvPr/>
          </p:nvSpPr>
          <p:spPr>
            <a:xfrm>
              <a:off x="710561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시나리오 분석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2612" y="2283718"/>
              <a:ext cx="567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05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746060" y="2629692"/>
            <a:ext cx="736100" cy="1337374"/>
            <a:chOff x="875268" y="2283718"/>
            <a:chExt cx="736100" cy="1337374"/>
          </a:xfrm>
        </p:grpSpPr>
        <p:sp>
          <p:nvSpPr>
            <p:cNvPr id="22" name="TextBox 21"/>
            <p:cNvSpPr txBox="1"/>
            <p:nvPr/>
          </p:nvSpPr>
          <p:spPr>
            <a:xfrm>
              <a:off x="875268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기대효과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3395" y="2283718"/>
              <a:ext cx="599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06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99063" y="2629692"/>
            <a:ext cx="1051891" cy="1337374"/>
            <a:chOff x="725389" y="2283718"/>
            <a:chExt cx="1051891" cy="1337374"/>
          </a:xfrm>
        </p:grpSpPr>
        <p:sp>
          <p:nvSpPr>
            <p:cNvPr id="28" name="TextBox 27"/>
            <p:cNvSpPr txBox="1"/>
            <p:nvPr/>
          </p:nvSpPr>
          <p:spPr>
            <a:xfrm>
              <a:off x="725389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시스템 구성도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5762" y="2283718"/>
              <a:ext cx="651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02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A5679-3711-C311-4AF3-92D85326E047}"/>
              </a:ext>
            </a:extLst>
          </p:cNvPr>
          <p:cNvGrpSpPr/>
          <p:nvPr/>
        </p:nvGrpSpPr>
        <p:grpSpPr>
          <a:xfrm>
            <a:off x="7905667" y="2635876"/>
            <a:ext cx="1091966" cy="1337374"/>
            <a:chOff x="697336" y="2283718"/>
            <a:chExt cx="1091966" cy="13373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80931A-F5B9-D9B8-6DD9-BDE979211D25}"/>
                </a:ext>
              </a:extLst>
            </p:cNvPr>
            <p:cNvSpPr txBox="1"/>
            <p:nvPr/>
          </p:nvSpPr>
          <p:spPr>
            <a:xfrm>
              <a:off x="697336" y="3344093"/>
              <a:ext cx="1091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추후 발전 방향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0C607D-04FB-1BDD-77FA-AF398371D6D1}"/>
                </a:ext>
              </a:extLst>
            </p:cNvPr>
            <p:cNvSpPr txBox="1"/>
            <p:nvPr/>
          </p:nvSpPr>
          <p:spPr>
            <a:xfrm>
              <a:off x="943395" y="2283718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07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66645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134363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4.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6406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3177" y="1971584"/>
            <a:ext cx="2417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</a:p>
          <a:p>
            <a:pPr algn="ct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4735116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9749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기대</a:t>
            </a:r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7463-644B-4184-FB7A-C5E5475C6B83}"/>
              </a:ext>
            </a:extLst>
          </p:cNvPr>
          <p:cNvSpPr/>
          <p:nvPr/>
        </p:nvSpPr>
        <p:spPr>
          <a:xfrm>
            <a:off x="764782" y="1150182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에너지 소비 절약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7150EE-AB63-20F4-61F7-EEE2D1346514}"/>
              </a:ext>
            </a:extLst>
          </p:cNvPr>
          <p:cNvSpPr/>
          <p:nvPr/>
        </p:nvSpPr>
        <p:spPr>
          <a:xfrm>
            <a:off x="764781" y="1956820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불필요한 대기 시간 절약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DBE29-AE50-6619-EFFD-19AE5FB113F7}"/>
              </a:ext>
            </a:extLst>
          </p:cNvPr>
          <p:cNvSpPr/>
          <p:nvPr/>
        </p:nvSpPr>
        <p:spPr>
          <a:xfrm>
            <a:off x="764780" y="27634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인터페이스 제공으로 지각 방지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DB8395-5B66-3AC3-E024-54009E1B99E9}"/>
              </a:ext>
            </a:extLst>
          </p:cNvPr>
          <p:cNvSpPr/>
          <p:nvPr/>
        </p:nvSpPr>
        <p:spPr>
          <a:xfrm>
            <a:off x="764780" y="35630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쾌적한 엘리베이터 기회 제공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2D262-8590-9D65-4B67-F50E3FE7E571}"/>
              </a:ext>
            </a:extLst>
          </p:cNvPr>
          <p:cNvSpPr/>
          <p:nvPr/>
        </p:nvSpPr>
        <p:spPr>
          <a:xfrm>
            <a:off x="764780" y="43626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외부에서도 쉽게 엘리베이터 내부 상황 실시간 확인</a:t>
            </a:r>
          </a:p>
        </p:txBody>
      </p:sp>
    </p:spTree>
    <p:extLst>
      <p:ext uri="{BB962C8B-B14F-4D97-AF65-F5344CB8AC3E}">
        <p14:creationId xmlns:p14="http://schemas.microsoft.com/office/powerpoint/2010/main" val="289243727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8126" y="1910031"/>
            <a:ext cx="3967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07</a:t>
            </a:r>
          </a:p>
          <a:p>
            <a:pPr algn="ctr"/>
            <a:r>
              <a:rPr lang="ko-KR" altLang="en-US" sz="4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추후 발전 방향</a:t>
            </a:r>
          </a:p>
        </p:txBody>
      </p:sp>
    </p:spTree>
    <p:extLst>
      <p:ext uri="{BB962C8B-B14F-4D97-AF65-F5344CB8AC3E}">
        <p14:creationId xmlns:p14="http://schemas.microsoft.com/office/powerpoint/2010/main" val="19747988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07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14494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추후 발전 방향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7463-644B-4184-FB7A-C5E5475C6B83}"/>
              </a:ext>
            </a:extLst>
          </p:cNvPr>
          <p:cNvSpPr/>
          <p:nvPr/>
        </p:nvSpPr>
        <p:spPr>
          <a:xfrm>
            <a:off x="764782" y="1419622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 사용자의 안전을 위한 보안 기능 추가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7150EE-AB63-20F4-61F7-EEE2D1346514}"/>
              </a:ext>
            </a:extLst>
          </p:cNvPr>
          <p:cNvSpPr/>
          <p:nvPr/>
        </p:nvSpPr>
        <p:spPr>
          <a:xfrm>
            <a:off x="764781" y="2226260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수집된 센서 데이터를 활용한 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“</a:t>
            </a:r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딥러닝 기반 포화도 예측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”</a:t>
            </a:r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모델 개발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DBE29-AE50-6619-EFFD-19AE5FB113F7}"/>
              </a:ext>
            </a:extLst>
          </p:cNvPr>
          <p:cNvSpPr/>
          <p:nvPr/>
        </p:nvSpPr>
        <p:spPr>
          <a:xfrm>
            <a:off x="764780" y="303289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특정 인물 이미지 처리 후 인물 탑승 파악 및 </a:t>
            </a:r>
            <a:r>
              <a:rPr lang="ko-KR" altLang="en-US" i="1" dirty="0" err="1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자동층</a:t>
            </a:r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입력 시스템</a:t>
            </a:r>
          </a:p>
        </p:txBody>
      </p:sp>
    </p:spTree>
    <p:extLst>
      <p:ext uri="{BB962C8B-B14F-4D97-AF65-F5344CB8AC3E}">
        <p14:creationId xmlns:p14="http://schemas.microsoft.com/office/powerpoint/2010/main" val="275922321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1572" y="1728551"/>
            <a:ext cx="242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816682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49687" y="2777912"/>
            <a:ext cx="14446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팀 명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규식규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762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4007" y="3459653"/>
            <a:ext cx="2417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</a:p>
          <a:p>
            <a:pPr algn="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1890913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9749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개발 동기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395536" y="1082468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엘리베이터를 탔는데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계단으로 간 친구 보다 늦었어요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7DA8E4-D633-5EB7-19CE-EA69B22457CA}"/>
              </a:ext>
            </a:extLst>
          </p:cNvPr>
          <p:cNvSpPr/>
          <p:nvPr/>
        </p:nvSpPr>
        <p:spPr>
          <a:xfrm>
            <a:off x="2798416" y="1870943"/>
            <a:ext cx="594888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엘리베이터를 타려고 기다렸는데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사람이 꽉 차서 못 탔어요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6D64C3-638E-0651-7B5F-372D7F49D938}"/>
              </a:ext>
            </a:extLst>
          </p:cNvPr>
          <p:cNvSpPr/>
          <p:nvPr/>
        </p:nvSpPr>
        <p:spPr>
          <a:xfrm>
            <a:off x="395536" y="2613131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 공간이 적어서 교수님을 어깨로 퍽 쳤어요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8EC6A-DDF2-3D64-44C6-DD239F5E3BD6}"/>
              </a:ext>
            </a:extLst>
          </p:cNvPr>
          <p:cNvSpPr/>
          <p:nvPr/>
        </p:nvSpPr>
        <p:spPr>
          <a:xfrm>
            <a:off x="2798416" y="3355319"/>
            <a:ext cx="594888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계단과 엘리베이터 중 뭐가 더 빠를까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?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C33A1-65CF-F21B-BCBE-C3E0709017BE}"/>
              </a:ext>
            </a:extLst>
          </p:cNvPr>
          <p:cNvSpPr/>
          <p:nvPr/>
        </p:nvSpPr>
        <p:spPr>
          <a:xfrm>
            <a:off x="395536" y="4143794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엘리베이터의 내부 상황을 밖에서도 알 수 있을까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?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20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470539"/>
            <a:ext cx="3443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</a:p>
          <a:p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5412555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835C4CA-748E-199F-6328-13B73F7C5FD2}"/>
              </a:ext>
            </a:extLst>
          </p:cNvPr>
          <p:cNvCxnSpPr>
            <a:cxnSpLocks/>
          </p:cNvCxnSpPr>
          <p:nvPr/>
        </p:nvCxnSpPr>
        <p:spPr>
          <a:xfrm flipH="1" flipV="1">
            <a:off x="4860032" y="1459322"/>
            <a:ext cx="2016224" cy="105129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FDDFFF-C059-4A71-401D-8E3CF8E576F9}"/>
              </a:ext>
            </a:extLst>
          </p:cNvPr>
          <p:cNvCxnSpPr>
            <a:cxnSpLocks/>
          </p:cNvCxnSpPr>
          <p:nvPr/>
        </p:nvCxnSpPr>
        <p:spPr>
          <a:xfrm flipH="1" flipV="1">
            <a:off x="5886311" y="2430213"/>
            <a:ext cx="2153800" cy="626734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43D3E67-EF75-7D8A-5427-7A3A891E1551}"/>
              </a:ext>
            </a:extLst>
          </p:cNvPr>
          <p:cNvCxnSpPr>
            <a:cxnSpLocks/>
          </p:cNvCxnSpPr>
          <p:nvPr/>
        </p:nvCxnSpPr>
        <p:spPr>
          <a:xfrm flipH="1" flipV="1">
            <a:off x="5796136" y="3683203"/>
            <a:ext cx="1235863" cy="979711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54BB846-F860-AE01-E1BE-68F6C9303874}"/>
              </a:ext>
            </a:extLst>
          </p:cNvPr>
          <p:cNvCxnSpPr>
            <a:cxnSpLocks/>
          </p:cNvCxnSpPr>
          <p:nvPr/>
        </p:nvCxnSpPr>
        <p:spPr>
          <a:xfrm>
            <a:off x="1640606" y="4300219"/>
            <a:ext cx="1491234" cy="461485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320383-33CA-D64E-799E-34241ABFFA48}"/>
              </a:ext>
            </a:extLst>
          </p:cNvPr>
          <p:cNvCxnSpPr>
            <a:cxnSpLocks/>
          </p:cNvCxnSpPr>
          <p:nvPr/>
        </p:nvCxnSpPr>
        <p:spPr>
          <a:xfrm flipV="1">
            <a:off x="1343367" y="1317619"/>
            <a:ext cx="2364537" cy="1023178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965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구성도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1B30AB-9D07-DF08-4F7E-884E458A4F75}"/>
              </a:ext>
            </a:extLst>
          </p:cNvPr>
          <p:cNvSpPr/>
          <p:nvPr/>
        </p:nvSpPr>
        <p:spPr>
          <a:xfrm>
            <a:off x="3131840" y="1635646"/>
            <a:ext cx="2448272" cy="284260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04040"/>
                </a:solidFill>
              </a:rPr>
              <a:t>실제 엘리베이터</a:t>
            </a:r>
            <a:endParaRPr lang="en-US" altLang="ko-KR" dirty="0">
              <a:solidFill>
                <a:srgbClr val="404040"/>
              </a:solidFill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</a:rPr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3087EF-D747-D728-AE15-DD5F3D2752D3}"/>
              </a:ext>
            </a:extLst>
          </p:cNvPr>
          <p:cNvSpPr/>
          <p:nvPr/>
        </p:nvSpPr>
        <p:spPr>
          <a:xfrm>
            <a:off x="467544" y="2156131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 모듈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9C847A-7C83-BAB7-B4B5-4AB306F23DBE}"/>
              </a:ext>
            </a:extLst>
          </p:cNvPr>
          <p:cNvSpPr/>
          <p:nvPr/>
        </p:nvSpPr>
        <p:spPr>
          <a:xfrm>
            <a:off x="764783" y="4115553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069B36-17A2-22F1-0D3A-90429739463F}"/>
              </a:ext>
            </a:extLst>
          </p:cNvPr>
          <p:cNvSpPr/>
          <p:nvPr/>
        </p:nvSpPr>
        <p:spPr>
          <a:xfrm>
            <a:off x="5940152" y="1379785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A3F3C2-62C0-2F04-FFB1-D17DDDAB2A09}"/>
              </a:ext>
            </a:extLst>
          </p:cNvPr>
          <p:cNvSpPr/>
          <p:nvPr/>
        </p:nvSpPr>
        <p:spPr>
          <a:xfrm>
            <a:off x="7164288" y="2861233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761CC6-E17C-1841-5E4D-193931F7A19E}"/>
              </a:ext>
            </a:extLst>
          </p:cNvPr>
          <p:cNvSpPr/>
          <p:nvPr/>
        </p:nvSpPr>
        <p:spPr>
          <a:xfrm>
            <a:off x="6156176" y="4478248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E0252-F9FA-1804-4940-6D6B618E8C93}"/>
              </a:ext>
            </a:extLst>
          </p:cNvPr>
          <p:cNvSpPr/>
          <p:nvPr/>
        </p:nvSpPr>
        <p:spPr>
          <a:xfrm>
            <a:off x="470217" y="1296534"/>
            <a:ext cx="1748973" cy="8538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04040"/>
                </a:solidFill>
              </a:rPr>
              <a:t>라즈베리 파이</a:t>
            </a:r>
            <a:endParaRPr lang="en-US" altLang="ko-KR" dirty="0">
              <a:solidFill>
                <a:srgbClr val="404040"/>
              </a:solidFill>
            </a:endParaRPr>
          </a:p>
          <a:p>
            <a:pPr algn="ctr"/>
            <a:r>
              <a:rPr lang="en-US" altLang="ko-KR" dirty="0">
                <a:solidFill>
                  <a:srgbClr val="404040"/>
                </a:solidFill>
              </a:rPr>
              <a:t>V2 </a:t>
            </a:r>
            <a:r>
              <a:rPr lang="ko-KR" altLang="en-US" dirty="0">
                <a:solidFill>
                  <a:srgbClr val="404040"/>
                </a:solidFill>
              </a:rPr>
              <a:t>카메라 모듈 사진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124105E-2557-814F-E356-24D2C8ACE6E6}"/>
              </a:ext>
            </a:extLst>
          </p:cNvPr>
          <p:cNvSpPr/>
          <p:nvPr/>
        </p:nvSpPr>
        <p:spPr>
          <a:xfrm>
            <a:off x="764783" y="3255956"/>
            <a:ext cx="1748973" cy="8538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404040"/>
                </a:solidFill>
              </a:rPr>
              <a:t>로드셀</a:t>
            </a:r>
            <a:r>
              <a:rPr lang="ko-KR" altLang="en-US" dirty="0">
                <a:solidFill>
                  <a:srgbClr val="404040"/>
                </a:solidFill>
              </a:rPr>
              <a:t> 센서 사진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54F8EF-8F2C-6FCF-49AE-068FD56E4E18}"/>
              </a:ext>
            </a:extLst>
          </p:cNvPr>
          <p:cNvSpPr/>
          <p:nvPr/>
        </p:nvSpPr>
        <p:spPr>
          <a:xfrm>
            <a:off x="5940152" y="516956"/>
            <a:ext cx="1748973" cy="8538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04040"/>
                </a:solidFill>
              </a:rPr>
              <a:t>초음파 센서 사진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15C2D63-629D-1A80-079B-A48ED60B1D73}"/>
              </a:ext>
            </a:extLst>
          </p:cNvPr>
          <p:cNvSpPr/>
          <p:nvPr/>
        </p:nvSpPr>
        <p:spPr>
          <a:xfrm>
            <a:off x="7164288" y="2007352"/>
            <a:ext cx="1748973" cy="8538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04040"/>
                </a:solidFill>
              </a:rPr>
              <a:t>LED </a:t>
            </a:r>
            <a:r>
              <a:rPr lang="ko-KR" altLang="en-US" dirty="0">
                <a:solidFill>
                  <a:srgbClr val="404040"/>
                </a:solidFill>
              </a:rPr>
              <a:t>모듈 사진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015063A-5C38-8302-CB20-F64A64BF8D3B}"/>
              </a:ext>
            </a:extLst>
          </p:cNvPr>
          <p:cNvSpPr/>
          <p:nvPr/>
        </p:nvSpPr>
        <p:spPr>
          <a:xfrm>
            <a:off x="6158849" y="3624367"/>
            <a:ext cx="1748973" cy="8538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04040"/>
                </a:solidFill>
              </a:rPr>
              <a:t>OLED </a:t>
            </a:r>
            <a:r>
              <a:rPr lang="ko-KR" altLang="en-US" dirty="0">
                <a:solidFill>
                  <a:srgbClr val="404040"/>
                </a:solidFill>
              </a:rPr>
              <a:t>모듈 사진</a:t>
            </a:r>
          </a:p>
        </p:txBody>
      </p:sp>
    </p:spTree>
    <p:extLst>
      <p:ext uri="{BB962C8B-B14F-4D97-AF65-F5344CB8AC3E}">
        <p14:creationId xmlns:p14="http://schemas.microsoft.com/office/powerpoint/2010/main" val="26702821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0218" y="1971584"/>
            <a:ext cx="3443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</a:p>
          <a:p>
            <a:pPr algn="ct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시스템 블록도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A5D82-4806-E358-F73C-8C9287B1F395}"/>
              </a:ext>
            </a:extLst>
          </p:cNvPr>
          <p:cNvSpPr/>
          <p:nvPr/>
        </p:nvSpPr>
        <p:spPr>
          <a:xfrm>
            <a:off x="971600" y="267494"/>
            <a:ext cx="6840760" cy="1200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 사항</a:t>
            </a:r>
            <a:r>
              <a:rPr lang="en-US" altLang="ko-KR" dirty="0"/>
              <a:t>: </a:t>
            </a:r>
            <a:r>
              <a:rPr lang="ko-KR" altLang="en-US" dirty="0"/>
              <a:t>라즈베리 파이 </a:t>
            </a:r>
            <a:r>
              <a:rPr lang="ko-KR" altLang="en-US" dirty="0" err="1"/>
              <a:t>본체랑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본체 그리고 서버가 소통하는 시스템 블록도 내용이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5733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70765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40404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232923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95082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57240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419399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76B251-09A9-8570-E706-EF667D54EB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99341" y="1876931"/>
            <a:ext cx="576315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03DF11-88B1-69C4-ADAB-A19175DD29FD}"/>
              </a:ext>
            </a:extLst>
          </p:cNvPr>
          <p:cNvSpPr/>
          <p:nvPr/>
        </p:nvSpPr>
        <p:spPr>
          <a:xfrm>
            <a:off x="1533568" y="1707654"/>
            <a:ext cx="1408532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 측정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3FDC1E9-339B-CEDC-1889-5CEC1711DA7F}"/>
              </a:ext>
            </a:extLst>
          </p:cNvPr>
          <p:cNvSpPr/>
          <p:nvPr/>
        </p:nvSpPr>
        <p:spPr>
          <a:xfrm>
            <a:off x="3612040" y="1707654"/>
            <a:ext cx="2401783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내부 무게와 최대 하중 비교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901499-6910-25BD-5462-EA6094237805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19284" y="4363267"/>
            <a:ext cx="2960628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EFA4E0-E26D-C298-D633-80E9F09DCCE7}"/>
              </a:ext>
            </a:extLst>
          </p:cNvPr>
          <p:cNvSpPr/>
          <p:nvPr/>
        </p:nvSpPr>
        <p:spPr>
          <a:xfrm>
            <a:off x="3907386" y="4193990"/>
            <a:ext cx="1811090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무게 초과 여부 제공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1C012DF-1AB9-7C28-E526-448EE151EA2B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812931" y="2046208"/>
            <a:ext cx="1" cy="203771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B520CF-80C9-DA89-722D-A5E90274760C}"/>
              </a:ext>
            </a:extLst>
          </p:cNvPr>
          <p:cNvCxnSpPr>
            <a:cxnSpLocks/>
          </p:cNvCxnSpPr>
          <p:nvPr/>
        </p:nvCxnSpPr>
        <p:spPr>
          <a:xfrm>
            <a:off x="2942100" y="1876931"/>
            <a:ext cx="595551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74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F3CE2-5C8D-7296-54D6-52815A19AB4E}"/>
              </a:ext>
            </a:extLst>
          </p:cNvPr>
          <p:cNvSpPr txBox="1"/>
          <p:nvPr/>
        </p:nvSpPr>
        <p:spPr>
          <a:xfrm>
            <a:off x="1856754" y="769706"/>
            <a:ext cx="646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474B-DFC3-DCC4-C9C2-A879BD517BDB}"/>
              </a:ext>
            </a:extLst>
          </p:cNvPr>
          <p:cNvSpPr txBox="1"/>
          <p:nvPr/>
        </p:nvSpPr>
        <p:spPr>
          <a:xfrm>
            <a:off x="4267695" y="769706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E3249-10C4-8A7D-A1B6-5AED186D7223}"/>
              </a:ext>
            </a:extLst>
          </p:cNvPr>
          <p:cNvSpPr txBox="1"/>
          <p:nvPr/>
        </p:nvSpPr>
        <p:spPr>
          <a:xfrm>
            <a:off x="6640917" y="735916"/>
            <a:ext cx="18678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유저 인터페이스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9CD35-054D-92B8-14EA-62337ACD6D37}"/>
              </a:ext>
            </a:extLst>
          </p:cNvPr>
          <p:cNvCxnSpPr>
            <a:cxnSpLocks/>
          </p:cNvCxnSpPr>
          <p:nvPr/>
        </p:nvCxnSpPr>
        <p:spPr>
          <a:xfrm>
            <a:off x="3352253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9EC98B3-8208-6557-03DD-19A121C121ED}"/>
              </a:ext>
            </a:extLst>
          </p:cNvPr>
          <p:cNvCxnSpPr>
            <a:cxnSpLocks/>
          </p:cNvCxnSpPr>
          <p:nvPr/>
        </p:nvCxnSpPr>
        <p:spPr>
          <a:xfrm>
            <a:off x="6304581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D4E42B-E78D-6CC4-9201-F0ADE28850FC}"/>
              </a:ext>
            </a:extLst>
          </p:cNvPr>
          <p:cNvSpPr txBox="1"/>
          <p:nvPr/>
        </p:nvSpPr>
        <p:spPr>
          <a:xfrm>
            <a:off x="142403" y="1707654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FC4B3F-2747-F2DB-7C89-AA8DBE2870F1}"/>
              </a:ext>
            </a:extLst>
          </p:cNvPr>
          <p:cNvCxnSpPr>
            <a:cxnSpLocks/>
          </p:cNvCxnSpPr>
          <p:nvPr/>
        </p:nvCxnSpPr>
        <p:spPr>
          <a:xfrm>
            <a:off x="1065504" y="1203598"/>
            <a:ext cx="0" cy="36724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117557" y="2329238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40404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90327" y="295082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202609" y="357240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131275" y="419399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D34E78-9709-F0BD-41BE-ACC9B1B795DC}"/>
              </a:ext>
            </a:extLst>
          </p:cNvPr>
          <p:cNvSpPr/>
          <p:nvPr/>
        </p:nvSpPr>
        <p:spPr>
          <a:xfrm>
            <a:off x="1583394" y="2329238"/>
            <a:ext cx="1193049" cy="33855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404040"/>
                </a:solidFill>
              </a:rPr>
              <a:t>센서값</a:t>
            </a:r>
            <a:r>
              <a:rPr lang="ko-KR" altLang="en-US" sz="1400" dirty="0">
                <a:solidFill>
                  <a:srgbClr val="404040"/>
                </a:solidFill>
              </a:rPr>
              <a:t> 측정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6E626-979B-4426-BE71-7F5D17DC8DFF}"/>
              </a:ext>
            </a:extLst>
          </p:cNvPr>
          <p:cNvSpPr/>
          <p:nvPr/>
        </p:nvSpPr>
        <p:spPr>
          <a:xfrm>
            <a:off x="3915394" y="2260610"/>
            <a:ext cx="1812597" cy="47581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모든 </a:t>
            </a:r>
            <a:r>
              <a:rPr lang="ko-KR" altLang="en-US" sz="1400" dirty="0" err="1">
                <a:solidFill>
                  <a:srgbClr val="404040"/>
                </a:solidFill>
              </a:rPr>
              <a:t>센서값을</a:t>
            </a:r>
            <a:r>
              <a:rPr lang="ko-KR" altLang="en-US" sz="1400" dirty="0">
                <a:solidFill>
                  <a:srgbClr val="404040"/>
                </a:solidFill>
              </a:rPr>
              <a:t> 통해 포화도 계산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D3857B-76C3-AF1A-AD82-512183F3C720}"/>
              </a:ext>
            </a:extLst>
          </p:cNvPr>
          <p:cNvSpPr/>
          <p:nvPr/>
        </p:nvSpPr>
        <p:spPr>
          <a:xfrm>
            <a:off x="3731889" y="4212652"/>
            <a:ext cx="2179606" cy="301229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</a:rPr>
              <a:t>계산한 포화도 정보 전달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048341-039D-4FA7-2895-BF5C7676327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4495" y="2498515"/>
            <a:ext cx="601161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CB4EBE8-69EB-F42B-CB70-4AE482C9FF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76443" y="2498515"/>
            <a:ext cx="1003469" cy="0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C985DB5-B661-66AF-B4BC-81087A76671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4821692" y="2736420"/>
            <a:ext cx="1" cy="1476232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3391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528</Words>
  <Application>Microsoft Office PowerPoint</Application>
  <PresentationFormat>화면 슬라이드 쇼(16:9)</PresentationFormat>
  <Paragraphs>190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10X10</vt:lpstr>
      <vt:lpstr>Arial</vt:lpstr>
      <vt:lpstr>HanS추억록캘리그라피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UNI2</dc:creator>
  <cp:lastModifiedBy>In Gyu Lee</cp:lastModifiedBy>
  <cp:revision>117</cp:revision>
  <dcterms:created xsi:type="dcterms:W3CDTF">2015-05-26T06:18:45Z</dcterms:created>
  <dcterms:modified xsi:type="dcterms:W3CDTF">2023-10-06T13:32:04Z</dcterms:modified>
</cp:coreProperties>
</file>